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0" r:id="rId4"/>
    <p:sldId id="271" r:id="rId5"/>
    <p:sldId id="264" r:id="rId6"/>
    <p:sldId id="274" r:id="rId7"/>
    <p:sldId id="272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6" r:id="rId17"/>
    <p:sldId id="277" r:id="rId18"/>
    <p:sldId id="275" r:id="rId19"/>
    <p:sldId id="278" r:id="rId20"/>
    <p:sldId id="279" r:id="rId21"/>
    <p:sldId id="282" r:id="rId22"/>
    <p:sldId id="257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5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8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4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3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3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1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6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4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4CD5-CD8D-4687-9E44-CE883BBCD8F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7547-8FC0-4790-B34F-336C00BE9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zavuch.by/obzor.html" TargetMode="External"/><Relationship Id="rId2" Type="http://schemas.openxmlformats.org/officeDocument/2006/relationships/hyperlink" Target="http://davaiknam.ru/text/sovremennie-pedagogicheskie-tehnologii-v-dopolnitelenom-obraz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62" y="1506021"/>
            <a:ext cx="4635500" cy="3476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025" y="377606"/>
            <a:ext cx="894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аль-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Фараби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Факультет философии и политологии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85806" y="5578102"/>
            <a:ext cx="38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Нургалиева Долорес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Абилдаевна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0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4" y="365125"/>
            <a:ext cx="9210675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Типы 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0324" y="1511300"/>
            <a:ext cx="8753475" cy="435133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2667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проекты игр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детские занятия, непосредственной целью которых является участие в групповой деятельности: различные игры, народные танцы, драматические постановки, разного рода развлечения и т. д.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экскурсионные проекты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предполагают целесообразное изучение проблем, связанных с окружающей природой и общественной жизнью.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проекты-рассказы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разрабатывая которые, дети имеют целью «получить удовольствие от рассказа в самой разнообразной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устной, письменной, вокальной (песня), художественной (картина), музыкальной (игра на рояле) и т. 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0" indent="2667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конструктивные (трудовые) проекты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нацеленные на создание конкретного, полезного продукта: изготовление кроличьей ловушки, приготовление какао для школьного завтрака, строительство сцены для школьного театра и др.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2" y="223926"/>
            <a:ext cx="1440305" cy="16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Петля дизайна проекта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96265" y="653743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https://videouroki.net/razrabotki/metod-proektov-na-urokakh-tekhnologii.html</a:t>
            </a:r>
          </a:p>
        </p:txBody>
      </p:sp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951" y="1439464"/>
            <a:ext cx="7181849" cy="4595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7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4650" y="431801"/>
            <a:ext cx="10515600" cy="254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Содержание работы над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проектом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60348" y="995363"/>
          <a:ext cx="11731627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099">
                  <a:extLst>
                    <a:ext uri="{9D8B030D-6E8A-4147-A177-3AD203B41FA5}">
                      <a16:colId xmlns:a16="http://schemas.microsoft.com/office/drawing/2014/main" xmlns="" val="45609765"/>
                    </a:ext>
                  </a:extLst>
                </a:gridCol>
                <a:gridCol w="1703297">
                  <a:extLst>
                    <a:ext uri="{9D8B030D-6E8A-4147-A177-3AD203B41FA5}">
                      <a16:colId xmlns:a16="http://schemas.microsoft.com/office/drawing/2014/main" xmlns="" val="112839925"/>
                    </a:ext>
                  </a:extLst>
                </a:gridCol>
                <a:gridCol w="4096494">
                  <a:extLst>
                    <a:ext uri="{9D8B030D-6E8A-4147-A177-3AD203B41FA5}">
                      <a16:colId xmlns:a16="http://schemas.microsoft.com/office/drawing/2014/main" xmlns="" val="561896400"/>
                    </a:ext>
                  </a:extLst>
                </a:gridCol>
                <a:gridCol w="5261737">
                  <a:extLst>
                    <a:ext uri="{9D8B030D-6E8A-4147-A177-3AD203B41FA5}">
                      <a16:colId xmlns:a16="http://schemas.microsoft.com/office/drawing/2014/main" xmlns="" val="1734115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№п/п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преподавателя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обучающихся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40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Погружение в проект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Формулирует проблемную ситуацию, проблему проекта, цель и задачи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Осуществляют личностное присвоение проблемы, вживание в ситуацию, принятие, уточнение и конкретизацию цели и задач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153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деятельности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Организует деятельность – предлагает организовать группы, распределить роли в группах, спланировать деятельность по решению задач проекта, возможные формы презентации материала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Осуществляют разбивку на группы, распределение ролей в группе, планирование работы, выбор формы и способа презентации предполагаемых результатов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930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Осуществление деятельности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участвует, но консультирует учащихся по необходимости, ненавязчиво контролирует, дает новые знания, когда у учащихся возникает в этом необходимость, репетирует с учениками предстоящую презентацию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Работают активно и самостоятельно каждый в соответствии со своим амплуа и сообща, консультируются по необходимости, «добывают» недостающие знания, подготавливают презентацию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777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Презентация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Принимает отчет: обобщает и резюмирует полученные результаты, подводит итоги обучения, оценивает умения общаться, слушать, обосновывать свое мнение, толерантность и др., акцентирует внимание на воспитательных моментах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Демонстрируют понимание проблемы, цели и задач, умение планировать и осуществлять работу, найденный способ решения проблемы, рефлексию деятельности и результата, дают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взаимооценку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деятельности и ее результативности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075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Рефлексии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Стимулирует деятельность школьников, ориентированную на рефлексию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Самонаблюдение и самоанализ: осмысление собственных действий, своих внутренних состояний, чувств, переживаний, анализ этих состояний и формулирование соответствующих выводов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68458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8" y="100014"/>
            <a:ext cx="1558927" cy="8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1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05775" cy="5016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Формы продуктов проектной деятельности: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1482725"/>
            <a:ext cx="5295900" cy="435133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web</a:t>
            </a:r>
            <a:r>
              <a:rPr lang="ru-RU" dirty="0" smtClean="0"/>
              <a:t>-сайт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анализ </a:t>
            </a:r>
            <a:r>
              <a:rPr lang="ru-RU" dirty="0"/>
              <a:t>данных социологического опроса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атлас, </a:t>
            </a:r>
            <a:endParaRPr lang="ru-RU" dirty="0" smtClean="0"/>
          </a:p>
          <a:p>
            <a:r>
              <a:rPr lang="ru-RU" dirty="0" smtClean="0"/>
              <a:t>карта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видеофильм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выставка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газета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журнал,</a:t>
            </a:r>
          </a:p>
          <a:p>
            <a:r>
              <a:rPr lang="ru-RU" dirty="0" smtClean="0"/>
              <a:t>действующая </a:t>
            </a:r>
            <a:r>
              <a:rPr lang="ru-RU" dirty="0"/>
              <a:t>фирма, </a:t>
            </a:r>
            <a:endParaRPr lang="ru-RU" dirty="0" smtClean="0"/>
          </a:p>
          <a:p>
            <a:r>
              <a:rPr lang="ru-RU" dirty="0" smtClean="0"/>
              <a:t>законопроект</a:t>
            </a:r>
            <a:r>
              <a:rPr lang="ru-RU" dirty="0"/>
              <a:t>,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534150" y="1476375"/>
            <a:ext cx="4819650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костюм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музыкальное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произведение,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мультимедийный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продукт,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кабинета,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школьного самоуправления,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справочник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сравнительно-сопоставительный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учебное пособие,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экскурсия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247650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Оформление проектной папки (портфолио).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2375" y="1292225"/>
            <a:ext cx="7505700" cy="4351338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нее входят: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паспорт </a:t>
            </a:r>
            <a:r>
              <a:rPr lang="ru-RU" dirty="0"/>
              <a:t>проекта; </a:t>
            </a:r>
            <a:endParaRPr lang="ru-RU" dirty="0" smtClean="0"/>
          </a:p>
          <a:p>
            <a:r>
              <a:rPr lang="ru-RU" dirty="0" smtClean="0"/>
              <a:t>планы </a:t>
            </a:r>
            <a:r>
              <a:rPr lang="ru-RU" dirty="0"/>
              <a:t>выполнения проекта и отдельных его этапов; </a:t>
            </a:r>
            <a:endParaRPr lang="ru-RU" dirty="0" smtClean="0"/>
          </a:p>
          <a:p>
            <a:r>
              <a:rPr lang="ru-RU" dirty="0" smtClean="0"/>
              <a:t>промежуточные </a:t>
            </a:r>
            <a:r>
              <a:rPr lang="ru-RU" dirty="0"/>
              <a:t>отчеты группы; </a:t>
            </a:r>
            <a:endParaRPr lang="ru-RU" dirty="0" smtClean="0"/>
          </a:p>
          <a:p>
            <a:r>
              <a:rPr lang="ru-RU" dirty="0" smtClean="0"/>
              <a:t>вся </a:t>
            </a:r>
            <a:r>
              <a:rPr lang="ru-RU" dirty="0"/>
              <a:t>собранная информация по теме; </a:t>
            </a:r>
            <a:endParaRPr lang="ru-RU" dirty="0" smtClean="0"/>
          </a:p>
          <a:p>
            <a:r>
              <a:rPr lang="ru-RU" dirty="0" smtClean="0"/>
              <a:t>результаты </a:t>
            </a:r>
            <a:r>
              <a:rPr lang="ru-RU" dirty="0"/>
              <a:t>исследования и анализа; </a:t>
            </a:r>
            <a:endParaRPr lang="ru-RU" dirty="0" smtClean="0"/>
          </a:p>
          <a:p>
            <a:r>
              <a:rPr lang="ru-RU" dirty="0" smtClean="0"/>
              <a:t>записи </a:t>
            </a:r>
            <a:r>
              <a:rPr lang="ru-RU" dirty="0"/>
              <a:t>всех идей, гипотез и решений; </a:t>
            </a:r>
            <a:endParaRPr lang="ru-RU" dirty="0" smtClean="0"/>
          </a:p>
          <a:p>
            <a:r>
              <a:rPr lang="ru-RU" dirty="0" smtClean="0"/>
              <a:t>отчеты </a:t>
            </a:r>
            <a:r>
              <a:rPr lang="ru-RU" dirty="0"/>
              <a:t>о совещаниях группы; </a:t>
            </a:r>
            <a:endParaRPr lang="ru-RU" dirty="0" smtClean="0"/>
          </a:p>
          <a:p>
            <a:r>
              <a:rPr lang="ru-RU" dirty="0" smtClean="0"/>
              <a:t>краткое </a:t>
            </a:r>
            <a:r>
              <a:rPr lang="ru-RU" dirty="0"/>
              <a:t>описание всех проблем, с которыми сталкивались проектанты, и способов их решения; </a:t>
            </a:r>
            <a:endParaRPr lang="ru-RU" dirty="0" smtClean="0"/>
          </a:p>
          <a:p>
            <a:r>
              <a:rPr lang="ru-RU" dirty="0" smtClean="0"/>
              <a:t>эскизы</a:t>
            </a:r>
            <a:r>
              <a:rPr lang="ru-RU" dirty="0"/>
              <a:t>, чертежи, наброски продукта; </a:t>
            </a:r>
            <a:endParaRPr lang="ru-RU" dirty="0" smtClean="0"/>
          </a:p>
          <a:p>
            <a:r>
              <a:rPr lang="ru-RU" dirty="0" smtClean="0"/>
              <a:t>материалы </a:t>
            </a:r>
            <a:r>
              <a:rPr lang="ru-RU" dirty="0"/>
              <a:t>к презентации; </a:t>
            </a:r>
            <a:endParaRPr lang="ru-RU" dirty="0" smtClean="0"/>
          </a:p>
          <a:p>
            <a:r>
              <a:rPr lang="ru-RU" dirty="0" smtClean="0"/>
              <a:t>другие </a:t>
            </a:r>
            <a:r>
              <a:rPr lang="ru-RU" dirty="0"/>
              <a:t>рабочие материалы и черновики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4321969"/>
            <a:ext cx="218440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7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365125"/>
            <a:ext cx="7467600" cy="5111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Виды презентаций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874" y="2220592"/>
            <a:ext cx="4695825" cy="435133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деловая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видеофильма,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диалог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исторических или литературных персонажей,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ученом совете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игра с залом;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иллюстрированное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сопоставление фактов,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событий, эпох, цивилизаций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инсценировки реального или вымышленного исторического события, научная конференция,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доклад,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9325" y="2220592"/>
            <a:ext cx="4838700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отчет исследовательской экспедиции,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пресс-конференция,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путешествие,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реклама, ролевая игра,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соревнование, спектакль,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спортивная игра,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театрализация,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телепередача,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экскурсия и пр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4841095"/>
            <a:ext cx="1308913" cy="1780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365125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4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Подготовка и Реализация проекта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2828925"/>
            <a:ext cx="3400425" cy="29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9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8175" y="661988"/>
            <a:ext cx="7781926" cy="58169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педагога в проектном обучении</a:t>
            </a:r>
            <a:endParaRPr lang="ru-RU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проектном обучении педагог становится организатором деятельности обучающихся и их консультантом. Успешная реализация технологии проектного обучения возможна, если педагог организует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соответствующие педагогические условия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1.Создает проблемную ситуацию, которая позволяет сформулировать актуальную и интересную обучающимся тему для изучения и исследования. </a:t>
            </a: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Предоставляет обучающимся возможность для выбора темы проекта, а также возможность индивидуально или в кооперации с другими планировать работу, реализовывать свой проект. </a:t>
            </a: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Организует распределение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подтем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группам, ролей и функций в группе. Эти роли могут быть следующими: организатор, теоретик, программист, сценарист,  «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интернетчик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видеооператор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экспериментатор, оформитель, докладчик и т.п. Наличие ролей не исключает, а наоборот подразумевает сотрудничество обучающихся в проектной группе, а также с другими группами. </a:t>
            </a: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Способствует проявлению у обучающихся поисковой активности в их исследовательской деятельности, когда существует лишь приблизительное представление об ожидаемом результате. </a:t>
            </a: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Поддерживает и поощряет использование обучающимися различных направлений поиска информации, различных методов исследования. </a:t>
            </a: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Консультирует обучающихся на всех этапах работы. </a:t>
            </a: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Организует подведение  итогов  промежуточных этапов работы. </a:t>
            </a: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Представляет обучающимся возможность для самооценки выполненных ими проектов и работы над ними. </a:t>
            </a:r>
          </a:p>
          <a:p>
            <a:pPr indent="27051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Организует праздничную по форме и серьезную по содержанию презентацию всеми участниками проекта их образовательных продуктов.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4652962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4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Подготовка  </a:t>
            </a:r>
            <a:r>
              <a:rPr lang="ru-RU" sz="3100" dirty="0">
                <a:solidFill>
                  <a:srgbClr val="FF0000"/>
                </a:solidFill>
              </a:rPr>
              <a:t>и реализация проекта имеют определённые этапы.</a:t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0" y="1095375"/>
            <a:ext cx="7715250" cy="54483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266700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В зависимости от направления проекта (школьный, внешкольный, вновь образованный) этап длится 3-4 недели.</a:t>
            </a:r>
          </a:p>
          <a:p>
            <a:pPr marL="0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 индивидуального и коллективного обсуждения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Здесь важно показать отличие продуктивного обучения от традиционного школьного обучения: приобретение нового опыта, возможность сделать «продукт» и при этом получать образование.</a:t>
            </a:r>
          </a:p>
          <a:p>
            <a:pPr marL="0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 создания групп общения, в которых обсуждаются различные темы и могут быть введены новые формы работы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От педагогов требуется проведение интенсивной коллективной работы для создания атмосферы доверия.</a:t>
            </a:r>
          </a:p>
          <a:p>
            <a:pPr marL="0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Фаза анализа личного опыта.</a:t>
            </a:r>
          </a:p>
          <a:p>
            <a:pPr marL="0" indent="26670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разработки:</a:t>
            </a:r>
          </a:p>
          <a:p>
            <a:pPr marL="0" lvl="1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 фаза разработки индивидуальных задач;</a:t>
            </a:r>
          </a:p>
          <a:p>
            <a:pPr marL="0" lvl="1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фаза анализа личного опыта учащихся;</a:t>
            </a:r>
          </a:p>
          <a:p>
            <a:pPr marL="0" lvl="1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3) фаза разработки коллективных задач;</a:t>
            </a:r>
          </a:p>
          <a:p>
            <a:pPr marL="0" lvl="1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4)определение целей;</a:t>
            </a:r>
          </a:p>
          <a:p>
            <a:pPr marL="0" lvl="1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5)определение ресурсов.</a:t>
            </a:r>
          </a:p>
          <a:p>
            <a:pPr marL="0" indent="266700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проекта:</a:t>
            </a:r>
          </a:p>
          <a:p>
            <a:pPr marL="0" lvl="1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 обсуждение и выбор методов исследования и поиска информации;</a:t>
            </a:r>
          </a:p>
          <a:p>
            <a:pPr marL="0" lvl="1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самостоятельная работа учащихся над задачами;</a:t>
            </a:r>
          </a:p>
          <a:p>
            <a:pPr marL="0" lvl="1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3) промежуточные обсуждения достигнутых результатов;</a:t>
            </a:r>
          </a:p>
          <a:p>
            <a:pPr marL="0" lvl="1" indent="26670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4) оформление проекта.</a:t>
            </a:r>
          </a:p>
          <a:p>
            <a:pPr marL="0" indent="26670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1371600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6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2924" y="466725"/>
            <a:ext cx="7000875" cy="571023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презентации результатов проекта:</a:t>
            </a:r>
          </a:p>
          <a:p>
            <a:pPr marL="0" lvl="1" indent="36195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1)подготовка презентации;</a:t>
            </a:r>
          </a:p>
          <a:p>
            <a:pPr marL="0" lvl="1" indent="36195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2) защита проекта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36195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оценивания проекта:</a:t>
            </a:r>
          </a:p>
          <a:p>
            <a:pPr marL="0" lvl="1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 значимость и актуальность выдвинутых проблем, их адекватность изучаемой тематике; корректность используемых методов исследования и обработки получаемых результатов;</a:t>
            </a:r>
          </a:p>
          <a:p>
            <a:pPr marL="0" lvl="1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активность каждого участника проекта в соответствии с его индивидуальными возможностями;</a:t>
            </a:r>
          </a:p>
          <a:p>
            <a:pPr marL="0" lvl="1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3) коллективный характер принимаемых решений (при групповом проекте);</a:t>
            </a:r>
          </a:p>
          <a:p>
            <a:pPr marL="0" lvl="1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4) характер общения и взаимопомощи,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взаимодополняемости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участников проекта;</a:t>
            </a:r>
          </a:p>
          <a:p>
            <a:pPr marL="0" lvl="1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5) необходимая и достаточная глубина проникновения в проблему;</a:t>
            </a:r>
          </a:p>
          <a:p>
            <a:pPr marL="0" lvl="1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6) привлечение знаний из других областей;</a:t>
            </a:r>
          </a:p>
          <a:p>
            <a:pPr marL="0" lvl="1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7) доказательность принимаемых решений, умение аргументировать свои заключения, выводы;</a:t>
            </a:r>
          </a:p>
          <a:p>
            <a:pPr marL="0" lvl="1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8) эстетика оформления результатов проведённого проекта;</a:t>
            </a:r>
          </a:p>
          <a:p>
            <a:pPr marL="0" lvl="1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9) умение отвечать на вопросы оппонентов, лаконичность и аргументированность ответов.</a:t>
            </a:r>
          </a:p>
          <a:p>
            <a:pPr marL="0" indent="36195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Внешняя оценка проекта, как промежуточная, так и итоговая, очень важна, но она принимает различные формы в зависимости от множества факторов.</a:t>
            </a:r>
          </a:p>
          <a:p>
            <a:pPr marL="0" indent="36195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809625"/>
            <a:ext cx="3148841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Историческая страничка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0" y="1428750"/>
            <a:ext cx="6972300" cy="47482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indent="2667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Предыстория сегодняшней проектной технологии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уводит нас в XVII столетие, так как  именно тогда в Королевской Академии Архитектуры, основанной в Париже в 1671 году,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был объявлен конкурс строительных планов, эскизы которых были названы проектами. Эта работа требовала от участников творчества и сотрудничества. </a:t>
            </a:r>
          </a:p>
          <a:p>
            <a:pPr indent="26670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Студенты должны были в рамках классической традиции находить оригинальное решение.</a:t>
            </a:r>
          </a:p>
          <a:p>
            <a:pPr indent="26670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Европы метод проектов переходит в Америку: </a:t>
            </a:r>
          </a:p>
          <a:p>
            <a:pPr indent="2667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1879 г. при Вашингтонском университете в Сент-Луисе была основана школа ручного обучения, в работе которой использовался метод проектов. Школьники должны были не только разработать проекты, но и выполнить их в мастерских. При этом ребята сами отвечали за планирование и реализацию проекта. Школьники изготавливали вещи, которые позволяли подвести их теоретические знания к практической проверке.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690688"/>
            <a:ext cx="2411866" cy="3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2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структура в организации и оформления проекта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9974" y="1085850"/>
            <a:ext cx="7743825" cy="5091113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indent="270510" algn="just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оформлении проекта желательно придерживаться следующей структуры: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титульный лист (название учебного заведения, класс/группа, автор, название проекта, научный руководитель, консультанты, место, год выполнения проекта);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оглавление (перечень частей проекта);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(материально-техническое и учебно-методическое обеспечение);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статус учебного проекта (опыт использования, степень распространения);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краткая аннотация, при необходимости -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иностранном языке;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эпиграф;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введение;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часть (главы, разделы, параграфы и т. д.);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список используемых источников и литературы;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195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приложение.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108585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1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Критерии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защиты индивидуального проекта по параметрам: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4774" y="1825625"/>
            <a:ext cx="7839076" cy="435133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266700">
              <a:buNone/>
            </a:pPr>
            <a:r>
              <a:rPr lang="ru-RU" smtClean="0">
                <a:solidFill>
                  <a:srgbClr val="646464"/>
                </a:solidFill>
                <a:latin typeface="Roboto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содержания заявленной теме;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логика изложения;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самостоятельности;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владение материалом;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эстетика оформления;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грамотность;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эмоциональность;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речи;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-подготовка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компьютерной презентации и раздаточного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934369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1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Например, Обмен почтой.  ЭТАПЫ проведения проекта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(н/р по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англ.яз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)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4174" y="1047750"/>
            <a:ext cx="8429625" cy="5129213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Первый этап. Регистрация на сайте проекта.</a:t>
            </a:r>
          </a:p>
          <a:p>
            <a:r>
              <a:rPr lang="ru-RU" b="1" dirty="0" smtClean="0"/>
              <a:t>Второй этап. Знакомство с </a:t>
            </a:r>
            <a:r>
              <a:rPr lang="ru-RU" b="1" dirty="0" err="1" smtClean="0"/>
              <a:t>профайлами</a:t>
            </a:r>
            <a:r>
              <a:rPr lang="ru-RU" b="1" dirty="0" smtClean="0"/>
              <a:t> адресатов </a:t>
            </a:r>
            <a:r>
              <a:rPr lang="ru-RU" dirty="0" smtClean="0"/>
              <a:t>В качестве домашнего задания ученики могут ознакомиться с </a:t>
            </a:r>
            <a:r>
              <a:rPr lang="ru-RU" dirty="0" err="1" smtClean="0"/>
              <a:t>профайлами</a:t>
            </a:r>
            <a:r>
              <a:rPr lang="ru-RU" dirty="0" smtClean="0"/>
              <a:t> своих адресатов и на следующем уроке рассказать о некоторых из них. Подобное устное задание может стать речевой разминкой в начале каждого урока. </a:t>
            </a:r>
          </a:p>
          <a:p>
            <a:r>
              <a:rPr lang="ru-RU" dirty="0" smtClean="0"/>
              <a:t>Рассказы 2–3 учеников не отнимут много времени, но оживят урок и дадут бесценную возможность для речевой практики. На этом этапе проекта развиваются навыки разных видов чтения (просмотрового, поискового, с полным пониманием содержания, с извлечением информации) и навыки устной коммуникации.</a:t>
            </a:r>
          </a:p>
          <a:p>
            <a:r>
              <a:rPr lang="ru-RU" b="1" dirty="0" smtClean="0"/>
              <a:t>Третий этап. Отправление открыток </a:t>
            </a:r>
            <a:r>
              <a:rPr lang="ru-RU" dirty="0" smtClean="0"/>
              <a:t>Самый творческий этап проекта — выбор открыток и марок с учетом: интересов и пожеланий адресата и составление текста сообщения. На данном этапе, который обязательно должен проходить при участии учителя, дающего советы относительно содержания сообщений, корректности оформления адреса, исправления ошибок, происходит совершенствование навыков письменной </a:t>
            </a:r>
            <a:r>
              <a:rPr lang="ru-RU" dirty="0" err="1" smtClean="0"/>
              <a:t>коммуникации</a:t>
            </a:r>
            <a:r>
              <a:rPr lang="ru-RU" dirty="0" smtClean="0"/>
              <a:t>: ученики знакомятся с правилами оформления адреса получателя открытки, с речевыми клише (в том числе формулами вежливости), отрабатывают структуру разных типов вопросов и т. д. </a:t>
            </a:r>
          </a:p>
          <a:p>
            <a:r>
              <a:rPr lang="ru-RU" b="1" dirty="0" smtClean="0"/>
              <a:t>Четвертый этап. Получение открыток.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176337"/>
            <a:ext cx="1938338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4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125" y="595502"/>
            <a:ext cx="8096250" cy="586263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Омарова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В.К. Инновационные подходы в образовании: учеб. пособие – 2-ое изд. – Павлодар, ПГПИ, 2016. – 253 с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Колесниченко Проектная технология. Проект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postcrossing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С.5-7 / Педагогика: традиции и инновации: материалы V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Mеждунар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науч.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конф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(г. Челябинск, июнь 2014 г.). – Челябинск: Два комсомольца, 2014. –  192 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Буйлова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Л.Н. Современные педагогические технологии в дополнительном образовании детей. – Красноярский краевой Дворец пионеров и школьников. Красноярск, 2000.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Голованов В.П. Методика и технология работы педагога дополнительного образования. – М.: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Гуманитар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изд. Центр ВЛАДОС, 2004.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Иванченко В.Н. Занятия в системе дополнительного образования детей. Ростов: Изд-во «Учитель», 2007.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современных образовательных технологий в дополнительном образовании. (http://nnov-nav-mou-muk.edusite.ru/DswMedia/ispol-zovaniesovremennyix.doc)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Казакова Н. А.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Современные педагогические технологии в дополнительном образовании детей  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http://davaiknam.ru/text/sovremennie-pedagogicheskie-tehnologii-v-dopolnitelenom-obrazo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Обзор современных педагогических технологий       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http://zavuch.by/obzor.html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Педагогические технологии в дополнительном образовании детей (http://www.gddut.ru/sites/default/files/Педагогические%20технологии%20в%20дополнительном%20образовании.doc 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Фришман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И.И. Организация и проведение коллективно-творческого дела в детских общественных объединениях // Внешкольник. – 2007. - № 2. – С. 11.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95502"/>
            <a:ext cx="2545117" cy="17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56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Рекомендуемая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204" y="1690688"/>
            <a:ext cx="7392041" cy="2484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05" y="3411720"/>
            <a:ext cx="6561389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365126"/>
            <a:ext cx="9324975" cy="8255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Метод  </a:t>
            </a:r>
            <a:r>
              <a:rPr lang="ru-RU" dirty="0">
                <a:solidFill>
                  <a:srgbClr val="C00000"/>
                </a:solidFill>
              </a:rPr>
              <a:t>проектов </a:t>
            </a:r>
            <a:r>
              <a:rPr lang="ru-RU" dirty="0"/>
              <a:t>(Джон </a:t>
            </a:r>
            <a:r>
              <a:rPr lang="ru-RU" dirty="0" err="1"/>
              <a:t>Дьюи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85725" indent="276225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 обучающихся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учебно-познавательная, творческая или игровая деятельность учащихся, предполагающая наличие, заранее выработанных, представлений о её конечном продукте, а также планомерных действиях по созданию этого продукта или его модели.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276225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Проектно-исследовательская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завершенный процесс по решению какой-либо проблемы от создания проектного образа конечного продукта деятельности до его практического создания и презентации, включая обязательную часть операционных целенаправленных действий, работающих на конечный результат.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276225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это совокупность определенных действий, документов, предварительных текстов, замысел для создания реального объекта, предмета, создания разного рода теоретического продукта.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276225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совместная учебно-познавательная, творческая или игровая деятельность учащихся-партнеров, имеющая общую цель, согласованные методы, способы деятельности, направленная на достижение общего результата по решению какой-либо проблемы, значимой для участников проекта.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1100" y="141419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Понятийный аппарат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1937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49" y="1342598"/>
            <a:ext cx="8105775" cy="4658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44" y="222832"/>
            <a:ext cx="1295512" cy="121168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6210300" y="1457325"/>
            <a:ext cx="0" cy="247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9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0" y="365125"/>
            <a:ext cx="897255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Этапы работы над проектом.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429500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u="sng" dirty="0"/>
              <a:t>Проект – это «пять П»: 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проблема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проектирование (планирование); поиск информации; продукт; презентация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Шестое </a:t>
            </a:r>
            <a:r>
              <a:rPr lang="ru-RU" dirty="0">
                <a:solidFill>
                  <a:srgbClr val="FF0000"/>
                </a:solidFill>
              </a:rPr>
              <a:t>«П» проекта – это его портфолио</a:t>
            </a:r>
            <a:r>
              <a:rPr lang="ru-RU" dirty="0"/>
              <a:t>, т.е. папка, в которой собраны все рабочие материалы, в том числе черновики, дневные планы, отчеты и др. </a:t>
            </a:r>
            <a:endParaRPr lang="ru-RU" dirty="0" smtClean="0"/>
          </a:p>
          <a:p>
            <a:r>
              <a:rPr lang="ru-RU" dirty="0" smtClean="0"/>
              <a:t>Смысл </a:t>
            </a:r>
            <a:r>
              <a:rPr lang="ru-RU" dirty="0"/>
              <a:t>предъявления папки – показать ход работы проектной группы.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7" y="82729"/>
            <a:ext cx="1440305" cy="1607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363" y="4445261"/>
            <a:ext cx="2597552" cy="1731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254" y="1845352"/>
            <a:ext cx="2236545" cy="1724209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>
            <a:off x="10235526" y="3569561"/>
            <a:ext cx="1" cy="754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6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Организация  </a:t>
            </a:r>
            <a:r>
              <a:rPr lang="ru-RU" sz="2400" dirty="0">
                <a:solidFill>
                  <a:srgbClr val="FF0000"/>
                </a:solidFill>
              </a:rPr>
              <a:t>проектной деятельности </a:t>
            </a:r>
            <a:r>
              <a:rPr lang="ru-RU" sz="2400" dirty="0" err="1">
                <a:solidFill>
                  <a:srgbClr val="FF0000"/>
                </a:solidFill>
              </a:rPr>
              <a:t>обучащихся</a:t>
            </a:r>
            <a:r>
              <a:rPr lang="ru-RU" sz="2400" dirty="0">
                <a:solidFill>
                  <a:srgbClr val="FF0000"/>
                </a:solidFill>
              </a:rPr>
              <a:t> включает следующие этапы: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4300" y="1133476"/>
            <a:ext cx="7829550" cy="5195887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</a:t>
            </a:r>
            <a:r>
              <a:rPr lang="ru-RU" sz="4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погружение в проблему;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- организация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 - осуществление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этап – презентация результатов, самооценка и самоанализ</a:t>
            </a:r>
            <a:r>
              <a:rPr lang="ru-RU" sz="45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4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>
              <a:buNone/>
            </a:pPr>
            <a:r>
              <a:rPr lang="ru-RU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Формулирует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:    проблему проекта</a:t>
            </a:r>
          </a:p>
          <a:p>
            <a:pPr marL="0" indent="266700">
              <a:buNone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сюжетную ситуацию</a:t>
            </a:r>
          </a:p>
          <a:p>
            <a:pPr marL="0" indent="266700">
              <a:buNone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</a:t>
            </a:r>
          </a:p>
          <a:p>
            <a:pPr marL="0" indent="266700">
              <a:buNone/>
            </a:pPr>
            <a:r>
              <a:rPr lang="ru-RU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Осуществляют:</a:t>
            </a:r>
          </a:p>
          <a:p>
            <a:pPr marL="0" indent="266700">
              <a:buNone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личностное присвоение проблемы</a:t>
            </a:r>
          </a:p>
          <a:p>
            <a:pPr marL="0" indent="266700">
              <a:buNone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вживание в ситуацию</a:t>
            </a:r>
          </a:p>
          <a:p>
            <a:pPr marL="0" indent="266700">
              <a:buNone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принятие, уточнение и конкретизацию цели и задачи</a:t>
            </a:r>
          </a:p>
          <a:p>
            <a:pPr marL="0" indent="266700">
              <a:buNone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2 - организация деятельности</a:t>
            </a:r>
          </a:p>
          <a:p>
            <a:pPr marL="0" indent="266700">
              <a:buNone/>
            </a:pPr>
            <a:r>
              <a:rPr lang="ru-RU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Предлагает:</a:t>
            </a:r>
          </a:p>
          <a:p>
            <a:pPr marL="0" indent="266700">
              <a:buNone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спланировать деятельность по решению задач проекта (установить «рабочий график»)</a:t>
            </a:r>
          </a:p>
          <a:p>
            <a:pPr marL="0" indent="266700">
              <a:buNone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при организации групповой работы- распределить амплуа и обязанности в группах (например, аналитик, инициатор, генератор идей и/или новатор, реалист, оптимист, пессимист и т.п.)</a:t>
            </a:r>
          </a:p>
          <a:p>
            <a:pPr marL="0" indent="266700">
              <a:buNone/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возможные формы представления результатов проекта</a:t>
            </a:r>
          </a:p>
          <a:p>
            <a:pPr marL="0" indent="0">
              <a:buNone/>
            </a:pP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252537"/>
            <a:ext cx="2590800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6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671513"/>
            <a:ext cx="9043987" cy="5929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489532"/>
            <a:ext cx="1295512" cy="1211685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3" idx="3"/>
          </p:cNvCxnSpPr>
          <p:nvPr/>
        </p:nvCxnSpPr>
        <p:spPr>
          <a:xfrm>
            <a:off x="2843324" y="1095375"/>
            <a:ext cx="290401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24550" y="1266825"/>
            <a:ext cx="0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29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365125"/>
            <a:ext cx="9486900" cy="1325563"/>
          </a:xfrm>
        </p:spPr>
        <p:txBody>
          <a:bodyPr/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Требования – условия организации метода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проектов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Омарова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В.К. с. 197)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0" indent="2667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проектам.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Наличие значимой в исследовательском, творческом плане проблемы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которая требует интегрированного знания, исследовательского поиска для ее решения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2667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практического или теоретического применения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продукта, планируемого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получить.</a:t>
            </a:r>
          </a:p>
          <a:p>
            <a:pPr marL="0" indent="2667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Наличие активности и самостоятельности проектантов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готовых к индивидуальной, парной или групповой деятельности.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Осознаваемая (личная или общественная) значимость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осуществляемой работы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Реалистичность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связана с обеспечением гарантий достижимости проектных целей.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управления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проектом во многом обусловлена наличием проектной дисциплины, связанной с необходимостью временной регламентации действий, содержательной и технологической определенностью выполняемых процедур.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67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Технологичность проектной деятельности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основана на эффекте совместности и регламентированной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этапности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действий преобразующего характера.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47" y="150197"/>
            <a:ext cx="1440305" cy="16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6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024" y="365125"/>
            <a:ext cx="8867775" cy="39687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Виды проектов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учащихся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Омарова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В.К. с.199)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11187" y="837138"/>
          <a:ext cx="10969626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902">
                  <a:extLst>
                    <a:ext uri="{9D8B030D-6E8A-4147-A177-3AD203B41FA5}">
                      <a16:colId xmlns:a16="http://schemas.microsoft.com/office/drawing/2014/main" xmlns="" val="403567882"/>
                    </a:ext>
                  </a:extLst>
                </a:gridCol>
                <a:gridCol w="8848724">
                  <a:extLst>
                    <a:ext uri="{9D8B030D-6E8A-4147-A177-3AD203B41FA5}">
                      <a16:colId xmlns:a16="http://schemas.microsoft.com/office/drawing/2014/main" xmlns="" val="2012083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проектов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648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проекта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Монопредметные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(выполняются на материале конкретного предмета).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Межпредметные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(интегрируется смежная тематика нескольких предметов).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Надпредметные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(выполняются на основе изучения сведений, не входящих в школьную программу)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801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Доминирующая деятельности учащихся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Практико-ориентированный проект нацелен на решение социальных задач, отражающих интересы участников проекта или внешнего заказчика.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Исследовательский проект по структуре напоминает научное исследование.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Информационный проект направлен на сбор информации о каком-либо объекте или явлении с целью анализа, обобщения и представления информации для широкой аудитории.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Творческий проект предполагает максимально свободный и нетрадиционный подход к его выполнению и презентации результатов.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Ролевой проект. Участвуя в нем, проектанты берут на себя роли литературных или исторических персонажей, выдуманных героев с целью воссоздания различных социальных или деловых отношений через игровые ситуации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411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Включенность проектов в учебные планы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 (на самообразование и проектную деятельность выносится из учебного курса часть содержания обучения)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Итоговые (по результатам выполнения проекта оценивается освоение учащимися определенного учебного материала)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973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 выполнения проекта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Мини-проекты, (один урок или часть урока). Краткосрочные (4-6 уроков).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Средней продолжительности (несколько месяцев).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Долгосрочные (в течение года)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153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контактов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Внутриклассные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внутришкольные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региональные,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сетевые,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6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участников проекта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Коллективные.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Индивидуальные.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Групповые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59693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508" y="5006270"/>
            <a:ext cx="1440305" cy="16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7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2258</Words>
  <Application>Microsoft Office PowerPoint</Application>
  <PresentationFormat>Широкоэкранный</PresentationFormat>
  <Paragraphs>256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Историческая страничка </vt:lpstr>
      <vt:lpstr>Метод  проектов (Джон Дьюи)</vt:lpstr>
      <vt:lpstr>Презентация PowerPoint</vt:lpstr>
      <vt:lpstr>Этапы работы над проектом.</vt:lpstr>
      <vt:lpstr>Организация  проектной деятельности обучащихся включает следующие этапы: </vt:lpstr>
      <vt:lpstr>Презентация PowerPoint</vt:lpstr>
      <vt:lpstr>Требования – условия организации метода проектов (Омарова В.К. с. 197)</vt:lpstr>
      <vt:lpstr>Виды проектов учащихся (Омарова В.К. с.199)</vt:lpstr>
      <vt:lpstr>Типы проектов</vt:lpstr>
      <vt:lpstr>Петля дизайна проекта</vt:lpstr>
      <vt:lpstr>Содержание работы над проектом</vt:lpstr>
      <vt:lpstr>Формы продуктов проектной деятельности: </vt:lpstr>
      <vt:lpstr>Оформление проектной папки (портфолио).</vt:lpstr>
      <vt:lpstr>Виды презентаций проекта: </vt:lpstr>
      <vt:lpstr>Презентация PowerPoint</vt:lpstr>
      <vt:lpstr>Презентация PowerPoint</vt:lpstr>
      <vt:lpstr>Подготовка  и реализация проекта имеют определённые этапы. </vt:lpstr>
      <vt:lpstr>Презентация PowerPoint</vt:lpstr>
      <vt:lpstr>Методическая структура в организации и оформления проекта   </vt:lpstr>
      <vt:lpstr>Критерии  защиты индивидуального проекта по параметрам:</vt:lpstr>
      <vt:lpstr>Например, Обмен почтой.  ЭТАПЫ проведения проекта (н/р по англ.яз )</vt:lpstr>
      <vt:lpstr>Презентация PowerPoint</vt:lpstr>
      <vt:lpstr>Рекомендуемая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ПРОЕКТА </dc:title>
  <dc:creator>Lenovo</dc:creator>
  <cp:lastModifiedBy>User</cp:lastModifiedBy>
  <cp:revision>42</cp:revision>
  <dcterms:created xsi:type="dcterms:W3CDTF">2021-05-07T14:22:10Z</dcterms:created>
  <dcterms:modified xsi:type="dcterms:W3CDTF">2023-09-01T16:38:45Z</dcterms:modified>
</cp:coreProperties>
</file>